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6" r:id="rId9"/>
    <p:sldId id="267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A4CD2-5008-7548-19EF-72E180456407}"/>
              </a:ext>
            </a:extLst>
          </p:cNvPr>
          <p:cNvSpPr txBox="1"/>
          <p:nvPr/>
        </p:nvSpPr>
        <p:spPr>
          <a:xfrm>
            <a:off x="884075" y="2355569"/>
            <a:ext cx="920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At this point, a model could be built.</a:t>
            </a:r>
          </a:p>
          <a:p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42F589-E8B2-E40C-F7AC-56229FD3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7" y="3832222"/>
            <a:ext cx="2053826" cy="523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E543C-D39F-64AF-FFB5-F0A39F210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038" y="3832222"/>
            <a:ext cx="4173574" cy="1124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62E66E-6FC4-BAF5-0382-775B3678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143" y="3841371"/>
            <a:ext cx="4366648" cy="523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170A551-4501-3A75-920E-2FAB9594C36F}"/>
              </a:ext>
            </a:extLst>
          </p:cNvPr>
          <p:cNvSpPr/>
          <p:nvPr/>
        </p:nvSpPr>
        <p:spPr>
          <a:xfrm>
            <a:off x="427653" y="3678373"/>
            <a:ext cx="2203580" cy="850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CA634-3361-A66B-40AC-CB63299BB03A}"/>
              </a:ext>
            </a:extLst>
          </p:cNvPr>
          <p:cNvSpPr/>
          <p:nvPr/>
        </p:nvSpPr>
        <p:spPr>
          <a:xfrm>
            <a:off x="2742422" y="3678373"/>
            <a:ext cx="4442149" cy="1410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728E-E511-DA1D-692D-BC4E9E65D34C}"/>
              </a:ext>
            </a:extLst>
          </p:cNvPr>
          <p:cNvSpPr/>
          <p:nvPr/>
        </p:nvSpPr>
        <p:spPr>
          <a:xfrm>
            <a:off x="7308798" y="3678373"/>
            <a:ext cx="4559741" cy="8504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5D3CA9-4F44-FFF3-36DB-F15F6B3D4AAE}"/>
              </a:ext>
            </a:extLst>
          </p:cNvPr>
          <p:cNvCxnSpPr>
            <a:cxnSpLocks/>
          </p:cNvCxnSpPr>
          <p:nvPr/>
        </p:nvCxnSpPr>
        <p:spPr>
          <a:xfrm flipV="1">
            <a:off x="1380931" y="4666411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23782-5F9C-A904-07B9-AFED9BC4D361}"/>
              </a:ext>
            </a:extLst>
          </p:cNvPr>
          <p:cNvCxnSpPr>
            <a:cxnSpLocks/>
          </p:cNvCxnSpPr>
          <p:nvPr/>
        </p:nvCxnSpPr>
        <p:spPr>
          <a:xfrm flipV="1">
            <a:off x="4867729" y="5182705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5EA635-1F0C-0512-17B4-D78FC11DDD4A}"/>
              </a:ext>
            </a:extLst>
          </p:cNvPr>
          <p:cNvCxnSpPr>
            <a:cxnSpLocks/>
          </p:cNvCxnSpPr>
          <p:nvPr/>
        </p:nvCxnSpPr>
        <p:spPr>
          <a:xfrm flipV="1">
            <a:off x="9706947" y="4666410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16809-5732-B267-FFDF-2006C86DE7E0}"/>
              </a:ext>
            </a:extLst>
          </p:cNvPr>
          <p:cNvSpPr txBox="1"/>
          <p:nvPr/>
        </p:nvSpPr>
        <p:spPr>
          <a:xfrm>
            <a:off x="492967" y="4987658"/>
            <a:ext cx="250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(1) Create an empty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CD720-CCF0-8608-A423-187AEBF09F22}"/>
              </a:ext>
            </a:extLst>
          </p:cNvPr>
          <p:cNvSpPr txBox="1"/>
          <p:nvPr/>
        </p:nvSpPr>
        <p:spPr>
          <a:xfrm>
            <a:off x="3995835" y="5471233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(2) Add two hidden layers to the ML model.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F79342-4F08-05BC-A1A8-D5BF5A22BBD0}"/>
              </a:ext>
            </a:extLst>
          </p:cNvPr>
          <p:cNvSpPr txBox="1"/>
          <p:nvPr/>
        </p:nvSpPr>
        <p:spPr>
          <a:xfrm>
            <a:off x="8882700" y="5000127"/>
            <a:ext cx="202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(3) Add an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40888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D54B30-C0F4-8429-4748-61E2EBDBE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498" y="2718694"/>
            <a:ext cx="5706597" cy="31372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200" dirty="0"/>
              <a:t>We then compiled the model before training it.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11CAEC-1EE3-F788-E7B6-9EE26CDE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98" y="3290471"/>
            <a:ext cx="4261882" cy="1093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DB16F9-FFC6-04A6-0EE1-0A57C69A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98" y="4642032"/>
            <a:ext cx="4983912" cy="17603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D0AEE5-D2EE-FB6D-B20F-0BDF36FC3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095" y="3619783"/>
            <a:ext cx="2642257" cy="229296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871A4AC-B739-C0DE-0103-D254A1F87208}"/>
              </a:ext>
            </a:extLst>
          </p:cNvPr>
          <p:cNvSpPr/>
          <p:nvPr/>
        </p:nvSpPr>
        <p:spPr>
          <a:xfrm>
            <a:off x="7039525" y="3843502"/>
            <a:ext cx="531845" cy="291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36519A-BA0D-F7ED-14C1-4181C621AD53}"/>
              </a:ext>
            </a:extLst>
          </p:cNvPr>
          <p:cNvCxnSpPr>
            <a:cxnSpLocks/>
          </p:cNvCxnSpPr>
          <p:nvPr/>
        </p:nvCxnSpPr>
        <p:spPr>
          <a:xfrm flipH="1">
            <a:off x="7587939" y="3290471"/>
            <a:ext cx="687309" cy="546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4A9232-1111-F116-2EEB-D577354462BD}"/>
              </a:ext>
            </a:extLst>
          </p:cNvPr>
          <p:cNvSpPr txBox="1"/>
          <p:nvPr/>
        </p:nvSpPr>
        <p:spPr>
          <a:xfrm>
            <a:off x="7587939" y="2271360"/>
            <a:ext cx="3487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You can see that by the second complete pass of the training data through the model the ratio of correct predictions to the total number of rows was 1:1.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303BE-EC19-5E33-0501-C13AB97CDE27}"/>
              </a:ext>
            </a:extLst>
          </p:cNvPr>
          <p:cNvSpPr/>
          <p:nvPr/>
        </p:nvSpPr>
        <p:spPr>
          <a:xfrm>
            <a:off x="7526224" y="2168064"/>
            <a:ext cx="3599915" cy="1122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6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2AE8E4-0B1C-0DA3-6848-54D1436A54FE}"/>
              </a:ext>
            </a:extLst>
          </p:cNvPr>
          <p:cNvSpPr txBox="1">
            <a:spLocks/>
          </p:cNvSpPr>
          <p:nvPr/>
        </p:nvSpPr>
        <p:spPr>
          <a:xfrm>
            <a:off x="843887" y="1970246"/>
            <a:ext cx="10111596" cy="38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We then saved the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Lastly, we tested the model, using the test data, and determined the model’s overall accuracy.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D08C9-8A20-9AE0-CE71-57C26EE2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21" y="4723532"/>
            <a:ext cx="4587252" cy="754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01D4B1-F1BA-0857-7370-92952AADE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26" y="5801537"/>
            <a:ext cx="3502726" cy="3737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48C31A-F985-CCA1-8E1E-2612CB8A1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94" y="2456549"/>
            <a:ext cx="3026414" cy="132634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08F96C9-2758-4571-DCC8-86735679EF3A}"/>
              </a:ext>
            </a:extLst>
          </p:cNvPr>
          <p:cNvSpPr/>
          <p:nvPr/>
        </p:nvSpPr>
        <p:spPr>
          <a:xfrm>
            <a:off x="3298119" y="5804519"/>
            <a:ext cx="511412" cy="25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C1511-1158-4E91-5E1F-24095DA10962}"/>
              </a:ext>
            </a:extLst>
          </p:cNvPr>
          <p:cNvCxnSpPr>
            <a:cxnSpLocks/>
          </p:cNvCxnSpPr>
          <p:nvPr/>
        </p:nvCxnSpPr>
        <p:spPr>
          <a:xfrm flipH="1">
            <a:off x="3809531" y="5932170"/>
            <a:ext cx="2832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527BF3-1184-D2D2-09F6-527A1FBC2ED5}"/>
              </a:ext>
            </a:extLst>
          </p:cNvPr>
          <p:cNvSpPr txBox="1"/>
          <p:nvPr/>
        </p:nvSpPr>
        <p:spPr>
          <a:xfrm>
            <a:off x="6800845" y="5455116"/>
            <a:ext cx="474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Our model returned an overall accuracy rating of nearly 98%, which means that it will deliver the correct diagnosis almost every single time, given accurate symptom information.</a:t>
            </a:r>
          </a:p>
        </p:txBody>
      </p:sp>
    </p:spTree>
    <p:extLst>
      <p:ext uri="{BB962C8B-B14F-4D97-AF65-F5344CB8AC3E}">
        <p14:creationId xmlns:p14="http://schemas.microsoft.com/office/powerpoint/2010/main" val="63490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  <p:sp>
        <p:nvSpPr>
          <p:cNvPr id="11" name="Rectangle 10" descr="Partial Sun">
            <a:extLst>
              <a:ext uri="{FF2B5EF4-FFF2-40B4-BE49-F238E27FC236}">
                <a16:creationId xmlns:a16="http://schemas.microsoft.com/office/drawing/2014/main" id="{B8981544-C062-FB4F-D8AB-544FC394214A}"/>
              </a:ext>
            </a:extLst>
          </p:cNvPr>
          <p:cNvSpPr/>
          <p:nvPr/>
        </p:nvSpPr>
        <p:spPr>
          <a:xfrm>
            <a:off x="9627043" y="1166669"/>
            <a:ext cx="663662" cy="6636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713" y="2202302"/>
            <a:ext cx="4319158" cy="3579788"/>
          </a:xfrm>
        </p:spPr>
        <p:txBody>
          <a:bodyPr>
            <a:normAutofit/>
          </a:bodyPr>
          <a:lstStyle/>
          <a:p>
            <a:r>
              <a:rPr lang="en-US" dirty="0"/>
              <a:t>Doctor/patient completes an online questionnaire of 132 symptoms.</a:t>
            </a:r>
          </a:p>
          <a:p>
            <a:r>
              <a:rPr lang="en-US" dirty="0"/>
              <a:t>When submitted, the information is converted into a JSON format. 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D51E4-64E1-B525-B9D0-C9368A26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" y="2168064"/>
            <a:ext cx="1892713" cy="3925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06" y="2168064"/>
            <a:ext cx="2234739" cy="39427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7EBE96-7425-7013-AF8A-760005F3AF40}"/>
              </a:ext>
            </a:extLst>
          </p:cNvPr>
          <p:cNvSpPr/>
          <p:nvPr/>
        </p:nvSpPr>
        <p:spPr>
          <a:xfrm>
            <a:off x="3131389" y="3830128"/>
            <a:ext cx="1061049" cy="49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8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4" y="2282924"/>
            <a:ext cx="7513479" cy="1663793"/>
          </a:xfrm>
        </p:spPr>
        <p:txBody>
          <a:bodyPr>
            <a:normAutofit/>
          </a:bodyPr>
          <a:lstStyle/>
          <a:p>
            <a:r>
              <a:rPr lang="en-US" dirty="0"/>
              <a:t>The JSON data is fed into MongoDB</a:t>
            </a:r>
          </a:p>
          <a:p>
            <a:r>
              <a:rPr lang="en-US" dirty="0"/>
              <a:t>From MongoDB, the data is converted into a CSV file</a:t>
            </a:r>
          </a:p>
          <a:p>
            <a:r>
              <a:rPr lang="en-US" dirty="0"/>
              <a:t>The CSV file is then fed into the ML for prediction</a:t>
            </a:r>
          </a:p>
          <a:p>
            <a:endParaRPr lang="en-US" dirty="0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9" y="3960825"/>
            <a:ext cx="1265262" cy="223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2B93B-96E0-0C6E-07D7-1E9F67389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278" y="4426176"/>
            <a:ext cx="1177955" cy="117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132AF-50E2-E4BE-37C2-1271CFDA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354" y="4749667"/>
            <a:ext cx="530974" cy="530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A64A2-6B44-CA2D-7E9F-40963D6E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003" y="4368191"/>
            <a:ext cx="1359110" cy="135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EA36B-E0F0-5FD2-2678-D534E040FD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4264" y="4595627"/>
            <a:ext cx="839047" cy="8390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A2B9F4-3A92-482F-A3AD-3C68B84B7C4D}"/>
              </a:ext>
            </a:extLst>
          </p:cNvPr>
          <p:cNvSpPr/>
          <p:nvPr/>
        </p:nvSpPr>
        <p:spPr>
          <a:xfrm>
            <a:off x="2242868" y="4827463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992EFB-AD0E-1151-888B-9FDBB60A9A4E}"/>
              </a:ext>
            </a:extLst>
          </p:cNvPr>
          <p:cNvSpPr/>
          <p:nvPr/>
        </p:nvSpPr>
        <p:spPr>
          <a:xfrm>
            <a:off x="4752156" y="4892470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610938-7C3B-BBA3-E376-27360B4E61DA}"/>
              </a:ext>
            </a:extLst>
          </p:cNvPr>
          <p:cNvSpPr/>
          <p:nvPr/>
        </p:nvSpPr>
        <p:spPr>
          <a:xfrm>
            <a:off x="6669121" y="4859877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5EBC3F-786B-B2C1-9CDF-8CF5A11A453C}"/>
              </a:ext>
            </a:extLst>
          </p:cNvPr>
          <p:cNvSpPr/>
          <p:nvPr/>
        </p:nvSpPr>
        <p:spPr>
          <a:xfrm>
            <a:off x="9283701" y="4859876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59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86878-3BE6-FDF8-B72C-AE46ED9E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97" y="2388194"/>
            <a:ext cx="2390775" cy="1914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D05340-C910-E446-7B63-4746C5E9A8B5}"/>
              </a:ext>
            </a:extLst>
          </p:cNvPr>
          <p:cNvSpPr txBox="1"/>
          <p:nvPr/>
        </p:nvSpPr>
        <p:spPr>
          <a:xfrm>
            <a:off x="4359400" y="4589573"/>
            <a:ext cx="313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18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26" name="Picture 2" descr="The Ultimate Guide to Scope Creep [Updated for 2022]">
            <a:extLst>
              <a:ext uri="{FF2B5EF4-FFF2-40B4-BE49-F238E27FC236}">
                <a16:creationId xmlns:a16="http://schemas.microsoft.com/office/drawing/2014/main" id="{DD32B004-FA3D-59B0-EEC6-3D6453F1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500" y="1415807"/>
            <a:ext cx="5640399" cy="40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87FE9-E3F5-287E-C028-0F1ADF1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b="1" i="1" dirty="0"/>
              <a:t>Background</a:t>
            </a:r>
            <a:r>
              <a:rPr lang="en-US" dirty="0"/>
              <a:t>: 21</a:t>
            </a:r>
            <a:r>
              <a:rPr lang="en-US" baseline="30000" dirty="0"/>
              <a:t>st</a:t>
            </a:r>
            <a:r>
              <a:rPr lang="en-US" dirty="0"/>
              <a:t> Century human nature is to google everything. As a result, self-prognosis is more common. The market has created itself and this tool will meet demand needs.</a:t>
            </a:r>
          </a:p>
          <a:p>
            <a:r>
              <a:rPr lang="en-US" b="1" i="1" dirty="0"/>
              <a:t>Objective</a:t>
            </a:r>
            <a:r>
              <a:rPr lang="en-US" dirty="0"/>
              <a:t>: machine learning to predict a patient’s ailment based on 132 symptoms i.e., variables.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Web cam">
            <a:extLst>
              <a:ext uri="{FF2B5EF4-FFF2-40B4-BE49-F238E27FC236}">
                <a16:creationId xmlns:a16="http://schemas.microsoft.com/office/drawing/2014/main" id="{A6E41A85-1A57-D6A1-4E15-461D9A655C02}"/>
              </a:ext>
            </a:extLst>
          </p:cNvPr>
          <p:cNvSpPr/>
          <p:nvPr/>
        </p:nvSpPr>
        <p:spPr>
          <a:xfrm>
            <a:off x="5068934" y="116964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61CFC-D6AA-BE78-C881-4AE79AAF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3888994" cy="2033652"/>
          </a:xfrm>
        </p:spPr>
        <p:txBody>
          <a:bodyPr>
            <a:normAutofit/>
          </a:bodyPr>
          <a:lstStyle/>
          <a:p>
            <a:r>
              <a:rPr lang="en-US" dirty="0"/>
              <a:t>Scoping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2C26-6267-4534-F620-DF3AC919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003712"/>
            <a:ext cx="10671048" cy="1467268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A0E-B74B-77A1-F3C6-33FB752A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53" y="3928374"/>
            <a:ext cx="7110248" cy="276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Identified sample dataset from Kaggle, listing 132 symptoms with 41 unique prognoses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dataset (42 records) &amp; Train dataset (4920 records) were used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Dataset illustrates symptoms in binary form i.e., 1 = yes and 0 = no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Prior medical knowledge is recommended to ensure appropriate interpretation of the symptoms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Future scoping may include more comprehensive details and descriptions for each symptoms e.g., using tooltips</a:t>
            </a:r>
          </a:p>
        </p:txBody>
      </p:sp>
      <p:sp>
        <p:nvSpPr>
          <p:cNvPr id="4" name="Rectangle 3" descr="Checkmark">
            <a:extLst>
              <a:ext uri="{FF2B5EF4-FFF2-40B4-BE49-F238E27FC236}">
                <a16:creationId xmlns:a16="http://schemas.microsoft.com/office/drawing/2014/main" id="{55B7B6E2-7477-19DB-EBD4-191043C2951E}"/>
              </a:ext>
            </a:extLst>
          </p:cNvPr>
          <p:cNvSpPr/>
          <p:nvPr/>
        </p:nvSpPr>
        <p:spPr>
          <a:xfrm>
            <a:off x="3379053" y="403885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C71C9-FD21-E853-AC91-496C3CE1CCB9}"/>
              </a:ext>
            </a:extLst>
          </p:cNvPr>
          <p:cNvSpPr txBox="1"/>
          <p:nvPr/>
        </p:nvSpPr>
        <p:spPr>
          <a:xfrm>
            <a:off x="2273877" y="2652846"/>
            <a:ext cx="163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Binary form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74357B-224E-DAD3-8C84-6E520AF9DC36}"/>
              </a:ext>
            </a:extLst>
          </p:cNvPr>
          <p:cNvSpPr/>
          <p:nvPr/>
        </p:nvSpPr>
        <p:spPr>
          <a:xfrm>
            <a:off x="1728293" y="1326597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35F185-BE14-F817-93FE-1F2AE3BB7686}"/>
              </a:ext>
            </a:extLst>
          </p:cNvPr>
          <p:cNvSpPr/>
          <p:nvPr/>
        </p:nvSpPr>
        <p:spPr>
          <a:xfrm>
            <a:off x="2873178" y="1326597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DA2048-0240-E3C8-F42E-3297BAF38CD5}"/>
              </a:ext>
            </a:extLst>
          </p:cNvPr>
          <p:cNvCxnSpPr>
            <a:cxnSpLocks/>
          </p:cNvCxnSpPr>
          <p:nvPr/>
        </p:nvCxnSpPr>
        <p:spPr>
          <a:xfrm>
            <a:off x="1988816" y="1604733"/>
            <a:ext cx="624988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CC912-A50A-7646-231D-25471DF1D74B}"/>
              </a:ext>
            </a:extLst>
          </p:cNvPr>
          <p:cNvCxnSpPr>
            <a:cxnSpLocks/>
          </p:cNvCxnSpPr>
          <p:nvPr/>
        </p:nvCxnSpPr>
        <p:spPr>
          <a:xfrm flipH="1">
            <a:off x="2919731" y="1604733"/>
            <a:ext cx="210390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Scoping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3F957A2E-A2B2-49CA-523E-005614A958A9}"/>
              </a:ext>
            </a:extLst>
          </p:cNvPr>
          <p:cNvSpPr/>
          <p:nvPr/>
        </p:nvSpPr>
        <p:spPr>
          <a:xfrm>
            <a:off x="2499159" y="742228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70F75-7D4F-AB49-7969-E71F9CD5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11" y="2132781"/>
            <a:ext cx="3579843" cy="1765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63B283-AA30-722B-464D-53624CA3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2094101"/>
            <a:ext cx="3530802" cy="176540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D3ADC14-4E0F-123A-0B31-FD92003995B8}"/>
              </a:ext>
            </a:extLst>
          </p:cNvPr>
          <p:cNvSpPr/>
          <p:nvPr/>
        </p:nvSpPr>
        <p:spPr>
          <a:xfrm>
            <a:off x="1711837" y="3074915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742A6E-50F7-7B2A-53CC-8183079DD731}"/>
              </a:ext>
            </a:extLst>
          </p:cNvPr>
          <p:cNvSpPr/>
          <p:nvPr/>
        </p:nvSpPr>
        <p:spPr>
          <a:xfrm>
            <a:off x="6909440" y="3095868"/>
            <a:ext cx="971704" cy="20550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1D5A1-4911-3318-E810-436CCD31DCBC}"/>
              </a:ext>
            </a:extLst>
          </p:cNvPr>
          <p:cNvSpPr txBox="1"/>
          <p:nvPr/>
        </p:nvSpPr>
        <p:spPr>
          <a:xfrm>
            <a:off x="7217753" y="4094103"/>
            <a:ext cx="1897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Train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92F23-4DBC-7220-3ABC-1C978FAAF005}"/>
              </a:ext>
            </a:extLst>
          </p:cNvPr>
          <p:cNvSpPr txBox="1"/>
          <p:nvPr/>
        </p:nvSpPr>
        <p:spPr>
          <a:xfrm>
            <a:off x="2375270" y="4035628"/>
            <a:ext cx="1765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20CEB-025E-C7A4-0491-DECB078C5407}"/>
              </a:ext>
            </a:extLst>
          </p:cNvPr>
          <p:cNvCxnSpPr>
            <a:cxnSpLocks/>
          </p:cNvCxnSpPr>
          <p:nvPr/>
        </p:nvCxnSpPr>
        <p:spPr>
          <a:xfrm>
            <a:off x="2461009" y="3285524"/>
            <a:ext cx="272434" cy="6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AFEF47-99E5-63BC-9DD0-5EB55C2E7647}"/>
              </a:ext>
            </a:extLst>
          </p:cNvPr>
          <p:cNvCxnSpPr>
            <a:cxnSpLocks/>
          </p:cNvCxnSpPr>
          <p:nvPr/>
        </p:nvCxnSpPr>
        <p:spPr>
          <a:xfrm>
            <a:off x="7600602" y="3333274"/>
            <a:ext cx="248279" cy="64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57DD1E8-745F-C37A-D5CA-F729C839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4512126"/>
            <a:ext cx="3530802" cy="17654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70862C2-C14F-9B7C-E8E7-057A2F5FE078}"/>
              </a:ext>
            </a:extLst>
          </p:cNvPr>
          <p:cNvSpPr/>
          <p:nvPr/>
        </p:nvSpPr>
        <p:spPr>
          <a:xfrm>
            <a:off x="1711837" y="5493784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53D91-5B95-946B-6387-9167BA644146}"/>
              </a:ext>
            </a:extLst>
          </p:cNvPr>
          <p:cNvCxnSpPr>
            <a:cxnSpLocks/>
          </p:cNvCxnSpPr>
          <p:nvPr/>
        </p:nvCxnSpPr>
        <p:spPr>
          <a:xfrm>
            <a:off x="2251381" y="5742158"/>
            <a:ext cx="247778" cy="695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A2F6D6-19D4-EB86-13FF-F5472F5FD94C}"/>
              </a:ext>
            </a:extLst>
          </p:cNvPr>
          <p:cNvSpPr txBox="1"/>
          <p:nvPr/>
        </p:nvSpPr>
        <p:spPr>
          <a:xfrm>
            <a:off x="2052111" y="6489166"/>
            <a:ext cx="2758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Number of columns (Symptoms)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291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AU" dirty="0"/>
              <a:t>As previously mentioned, our data from Kaggle.com was split as follows:</a:t>
            </a:r>
          </a:p>
          <a:p>
            <a:pPr algn="l"/>
            <a:endParaRPr lang="en-AU" sz="1800" dirty="0"/>
          </a:p>
          <a:p>
            <a:pPr marL="0" indent="0" algn="l">
              <a:buNone/>
            </a:pPr>
            <a:r>
              <a:rPr lang="en-AU" b="1" dirty="0">
                <a:solidFill>
                  <a:schemeClr val="accent1"/>
                </a:solidFill>
              </a:rPr>
              <a:t>Training Data </a:t>
            </a:r>
            <a:r>
              <a:rPr lang="en-AU" dirty="0"/>
              <a:t>(4920 rows)</a:t>
            </a:r>
          </a:p>
          <a:p>
            <a:pPr marL="0" indent="0" algn="l">
              <a:buNone/>
            </a:pPr>
            <a:r>
              <a:rPr lang="en-AU" b="1" dirty="0">
                <a:solidFill>
                  <a:srgbClr val="00B050"/>
                </a:solidFill>
              </a:rPr>
              <a:t>Testing Data </a:t>
            </a:r>
            <a:r>
              <a:rPr lang="en-AU" dirty="0"/>
              <a:t> (42 rows)</a:t>
            </a:r>
          </a:p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C8C99F8-8915-F633-EE62-A0D63393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8" y="2057281"/>
            <a:ext cx="3962743" cy="137171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062913A-A985-13F2-769B-414093A7519B}"/>
              </a:ext>
            </a:extLst>
          </p:cNvPr>
          <p:cNvSpPr/>
          <p:nvPr/>
        </p:nvSpPr>
        <p:spPr>
          <a:xfrm>
            <a:off x="1461265" y="2979141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4AE2DD-390E-BD9E-56A9-48D3B0C5DDE8}"/>
              </a:ext>
            </a:extLst>
          </p:cNvPr>
          <p:cNvSpPr/>
          <p:nvPr/>
        </p:nvSpPr>
        <p:spPr>
          <a:xfrm>
            <a:off x="1685199" y="2819489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C63AC-5813-AA71-F073-9EB3CE5CF815}"/>
              </a:ext>
            </a:extLst>
          </p:cNvPr>
          <p:cNvCxnSpPr>
            <a:cxnSpLocks/>
          </p:cNvCxnSpPr>
          <p:nvPr/>
        </p:nvCxnSpPr>
        <p:spPr>
          <a:xfrm flipH="1" flipV="1">
            <a:off x="2217044" y="3132476"/>
            <a:ext cx="208383" cy="55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720906-75BA-A6A7-A886-FDFF1D7EFD41}"/>
              </a:ext>
            </a:extLst>
          </p:cNvPr>
          <p:cNvCxnSpPr>
            <a:cxnSpLocks/>
          </p:cNvCxnSpPr>
          <p:nvPr/>
        </p:nvCxnSpPr>
        <p:spPr>
          <a:xfrm flipH="1" flipV="1">
            <a:off x="2574265" y="2986859"/>
            <a:ext cx="606941" cy="60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B94BE-A943-9600-40D2-09B2B182A879}"/>
              </a:ext>
            </a:extLst>
          </p:cNvPr>
          <p:cNvSpPr txBox="1"/>
          <p:nvPr/>
        </p:nvSpPr>
        <p:spPr>
          <a:xfrm>
            <a:off x="1844024" y="3642574"/>
            <a:ext cx="116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5B8EB-F468-BD1D-92B5-6BDC5A617F40}"/>
              </a:ext>
            </a:extLst>
          </p:cNvPr>
          <p:cNvSpPr txBox="1"/>
          <p:nvPr/>
        </p:nvSpPr>
        <p:spPr>
          <a:xfrm>
            <a:off x="3192743" y="3549536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31084-D4B5-6EC8-8B4D-4B775CE509E8}"/>
              </a:ext>
            </a:extLst>
          </p:cNvPr>
          <p:cNvSpPr/>
          <p:nvPr/>
        </p:nvSpPr>
        <p:spPr>
          <a:xfrm>
            <a:off x="1461265" y="2363344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469495-9A54-AF7D-0236-3543868C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" y="4435688"/>
            <a:ext cx="3924640" cy="14022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1FE070-952B-3A1A-8240-29546576CB76}"/>
              </a:ext>
            </a:extLst>
          </p:cNvPr>
          <p:cNvCxnSpPr>
            <a:cxnSpLocks/>
          </p:cNvCxnSpPr>
          <p:nvPr/>
        </p:nvCxnSpPr>
        <p:spPr>
          <a:xfrm flipH="1" flipV="1">
            <a:off x="1885841" y="5541366"/>
            <a:ext cx="181399" cy="50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E0CD6-93B8-B435-659A-88D06562D107}"/>
              </a:ext>
            </a:extLst>
          </p:cNvPr>
          <p:cNvCxnSpPr>
            <a:cxnSpLocks/>
          </p:cNvCxnSpPr>
          <p:nvPr/>
        </p:nvCxnSpPr>
        <p:spPr>
          <a:xfrm flipH="1" flipV="1">
            <a:off x="2162649" y="5369202"/>
            <a:ext cx="604052" cy="62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2676A-3E98-A530-D307-5F58B1976371}"/>
              </a:ext>
            </a:extLst>
          </p:cNvPr>
          <p:cNvSpPr txBox="1"/>
          <p:nvPr/>
        </p:nvSpPr>
        <p:spPr>
          <a:xfrm>
            <a:off x="1433307" y="6014117"/>
            <a:ext cx="11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3AA-7168-4583-5280-CB930D0CC4AB}"/>
              </a:ext>
            </a:extLst>
          </p:cNvPr>
          <p:cNvSpPr txBox="1"/>
          <p:nvPr/>
        </p:nvSpPr>
        <p:spPr>
          <a:xfrm>
            <a:off x="2721272" y="5932583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124056-D681-C1F3-B447-5F78D32B4988}"/>
              </a:ext>
            </a:extLst>
          </p:cNvPr>
          <p:cNvSpPr/>
          <p:nvPr/>
        </p:nvSpPr>
        <p:spPr>
          <a:xfrm>
            <a:off x="1294903" y="5362064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F8BC90-3B46-B114-9F61-694E1ABDD9AE}"/>
              </a:ext>
            </a:extLst>
          </p:cNvPr>
          <p:cNvSpPr/>
          <p:nvPr/>
        </p:nvSpPr>
        <p:spPr>
          <a:xfrm>
            <a:off x="1518837" y="5202412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7649A8-9B6B-3283-EE35-06545D796C08}"/>
              </a:ext>
            </a:extLst>
          </p:cNvPr>
          <p:cNvSpPr/>
          <p:nvPr/>
        </p:nvSpPr>
        <p:spPr>
          <a:xfrm>
            <a:off x="1314571" y="4728691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AU" sz="2000" dirty="0"/>
                  <a:t>We split both the training and testing data sets into x and y variables.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000" dirty="0"/>
                  <a:t> variables, were the symptoms a patient may or may not have.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 to 132 inclusive.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/>
                  <a:t> variables were the prognoses made based on the aforementioned symptoms.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133.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  <a:blipFill>
                <a:blip r:embed="rId2"/>
                <a:stretch>
                  <a:fillRect l="-861" t="-1190" r="-20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87B402-51C8-C96F-6B61-7741DACD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768" y="2685985"/>
            <a:ext cx="5682858" cy="18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7DD77C-7359-C539-1C2E-1FA9D62F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11" y="2729344"/>
            <a:ext cx="10515600" cy="4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200" dirty="0"/>
              <a:t>Our prognoses were then converted to categorical data as follows: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F6DCEC-201B-298A-C5E3-78325F47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07" y="3678554"/>
            <a:ext cx="3677815" cy="15111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05DF2A0-4FD9-288F-345E-DBEB2585D0F2}"/>
              </a:ext>
            </a:extLst>
          </p:cNvPr>
          <p:cNvSpPr/>
          <p:nvPr/>
        </p:nvSpPr>
        <p:spPr>
          <a:xfrm>
            <a:off x="4533380" y="4736060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61FD8B-3E82-2636-59D9-C40E3F42AB66}"/>
              </a:ext>
            </a:extLst>
          </p:cNvPr>
          <p:cNvCxnSpPr>
            <a:cxnSpLocks/>
          </p:cNvCxnSpPr>
          <p:nvPr/>
        </p:nvCxnSpPr>
        <p:spPr>
          <a:xfrm flipH="1">
            <a:off x="4719994" y="4530786"/>
            <a:ext cx="777808" cy="303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EB6265-CDE2-ACC5-D5FC-6BFD4A115EF8}"/>
              </a:ext>
            </a:extLst>
          </p:cNvPr>
          <p:cNvSpPr txBox="1"/>
          <p:nvPr/>
        </p:nvSpPr>
        <p:spPr>
          <a:xfrm>
            <a:off x="5497802" y="3874387"/>
            <a:ext cx="25035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100" dirty="0">
                <a:solidFill>
                  <a:srgbClr val="FF0000"/>
                </a:solidFill>
              </a:rPr>
              <a:t>Note that a 1 in the 15</a:t>
            </a:r>
            <a:r>
              <a:rPr lang="en-AU" sz="1100" baseline="30000" dirty="0">
                <a:solidFill>
                  <a:srgbClr val="FF0000"/>
                </a:solidFill>
              </a:rPr>
              <a:t>th</a:t>
            </a:r>
            <a:r>
              <a:rPr lang="en-AU" sz="1100" dirty="0">
                <a:solidFill>
                  <a:srgbClr val="FF0000"/>
                </a:solidFill>
              </a:rPr>
              <a:t> position of the array represents a diagnosis of ‘Fungal Infection’  according to the key created earlier: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68DBE7-14AE-B8E4-1DB2-FBB4B48A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280" y="3659227"/>
            <a:ext cx="1283614" cy="19641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18D02-ACEE-16BB-C23C-AF0374C38C03}"/>
              </a:ext>
            </a:extLst>
          </p:cNvPr>
          <p:cNvSpPr/>
          <p:nvPr/>
        </p:nvSpPr>
        <p:spPr>
          <a:xfrm>
            <a:off x="8650469" y="5446131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2F2C7-B3D5-EA8A-A94C-453FDB76DC25}"/>
              </a:ext>
            </a:extLst>
          </p:cNvPr>
          <p:cNvCxnSpPr>
            <a:cxnSpLocks/>
          </p:cNvCxnSpPr>
          <p:nvPr/>
        </p:nvCxnSpPr>
        <p:spPr>
          <a:xfrm>
            <a:off x="7730752" y="4705384"/>
            <a:ext cx="890992" cy="848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EEA1515-0BCB-D9AA-6848-E28F13D3CC14}"/>
              </a:ext>
            </a:extLst>
          </p:cNvPr>
          <p:cNvSpPr/>
          <p:nvPr/>
        </p:nvSpPr>
        <p:spPr>
          <a:xfrm>
            <a:off x="5497802" y="3874387"/>
            <a:ext cx="24161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00947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214</TotalTime>
  <Words>562</Words>
  <Application>Microsoft Office PowerPoint</Application>
  <PresentationFormat>Widescreen</PresentationFormat>
  <Paragraphs>86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AvenirNext LT Pro Medium</vt:lpstr>
      <vt:lpstr>Cambria Math</vt:lpstr>
      <vt:lpstr>Sitka Banner</vt:lpstr>
      <vt:lpstr>HeadlinesVTI</vt:lpstr>
      <vt:lpstr>Diagnosis ML</vt:lpstr>
      <vt:lpstr>Agenda</vt:lpstr>
      <vt:lpstr>Background</vt:lpstr>
      <vt:lpstr>Scoping</vt:lpstr>
      <vt:lpstr>Scoping</vt:lpstr>
      <vt:lpstr>Extract Transform Load</vt:lpstr>
      <vt:lpstr>Modelling</vt:lpstr>
      <vt:lpstr>Modelling</vt:lpstr>
      <vt:lpstr>Modelling</vt:lpstr>
      <vt:lpstr>Modelling</vt:lpstr>
      <vt:lpstr>Modelling</vt:lpstr>
      <vt:lpstr>Modelling</vt:lpstr>
      <vt:lpstr>Predictions</vt:lpstr>
      <vt:lpstr>Prediction</vt:lpstr>
      <vt:lpstr>Prediction</vt:lpstr>
      <vt:lpstr>Prediction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Brandon-James Lee</cp:lastModifiedBy>
  <cp:revision>52</cp:revision>
  <dcterms:created xsi:type="dcterms:W3CDTF">2022-07-19T11:00:24Z</dcterms:created>
  <dcterms:modified xsi:type="dcterms:W3CDTF">2022-07-25T10:08:03Z</dcterms:modified>
</cp:coreProperties>
</file>